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MiSans" panose="020B0604020202020204" charset="-12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73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solidFill>
            <a:srgbClr val="F8F0E5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0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461260" y="1731645"/>
            <a:ext cx="11127105" cy="6236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685" y="776605"/>
            <a:ext cx="10744835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Weight Loss Coach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0685" y="5023485"/>
            <a:ext cx="27184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685" y="5487670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Training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B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275"/>
            <a:ext cx="7541895" cy="4226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Workout Generator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42530" y="15684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Workout Routines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42530" y="1967230"/>
            <a:ext cx="368173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designs cardio and strength routines matched to fitness level, available equipment, and time constraints, ensuring workouts are both effective and feasible.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0260" y="4887595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Progression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440" y="5286375"/>
            <a:ext cx="1049782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automatically progresses workout load to prevent plateaus and injuries, adapting to individual progress and ensuring continuous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6EADE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48225" y="1322705"/>
            <a:ext cx="9642475" cy="54038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Activity &amp; Recovery Tracker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0705" y="149860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Activity Tracking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0705" y="1866900"/>
            <a:ext cx="58934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collates steps, heart rate, sleep, and workout logs to provide a holistic view of activity levels, ensuring workouts are balanced with adequate rest.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0705" y="320167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Overtraining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0705" y="3569970"/>
            <a:ext cx="58934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flags overtraining by analyzing activity data and recommends rest days to prevent burnout and metabolic slowdown, ensuring sustainable fat loss.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0705" y="490474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Calorie Budget Adjustment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0705" y="5273040"/>
            <a:ext cx="589343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calorie budgets based on actual expenditure, ensuring weight loss remains on track even as activity levels change.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&amp; Motivation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3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Progress Pattern Miner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61720" y="3879850"/>
            <a:ext cx="4064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Insights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278630"/>
            <a:ext cx="4521200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graphs weight, body-fat, and measurement trends, detects stalls early, and correlates them with food or activity logs to suggest data-driven tweaks, ensuring continuous progress.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F3F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3970"/>
            <a:ext cx="5414010" cy="30340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14010" y="4112260"/>
            <a:ext cx="6441440" cy="2484755"/>
          </a:xfrm>
          <a:custGeom>
            <a:avLst/>
            <a:gdLst/>
            <a:ahLst/>
            <a:cxnLst/>
            <a:rect l="l" t="t" r="r" b="b"/>
            <a:pathLst>
              <a:path w="6441440" h="2484755">
                <a:moveTo>
                  <a:pt x="414020" y="0"/>
                </a:moveTo>
                <a:lnTo>
                  <a:pt x="426720" y="0"/>
                </a:lnTo>
                <a:lnTo>
                  <a:pt x="424815" y="6985"/>
                </a:lnTo>
                <a:cubicBezTo>
                  <a:pt x="417195" y="39370"/>
                  <a:pt x="413385" y="73025"/>
                  <a:pt x="413385" y="107950"/>
                </a:cubicBezTo>
                <a:cubicBezTo>
                  <a:pt x="413385" y="354965"/>
                  <a:pt x="613410" y="554990"/>
                  <a:pt x="860425" y="554990"/>
                </a:cubicBezTo>
                <a:cubicBezTo>
                  <a:pt x="1107440" y="554990"/>
                  <a:pt x="1307465" y="354965"/>
                  <a:pt x="1307465" y="107950"/>
                </a:cubicBezTo>
                <a:cubicBezTo>
                  <a:pt x="1307465" y="73025"/>
                  <a:pt x="1303655" y="39370"/>
                  <a:pt x="1296035" y="6985"/>
                </a:cubicBezTo>
                <a:lnTo>
                  <a:pt x="1294130" y="0"/>
                </a:lnTo>
                <a:lnTo>
                  <a:pt x="6027420" y="0"/>
                </a:lnTo>
                <a:cubicBezTo>
                  <a:pt x="6256020" y="0"/>
                  <a:pt x="6441440" y="185420"/>
                  <a:pt x="6441440" y="414020"/>
                </a:cubicBezTo>
                <a:lnTo>
                  <a:pt x="6441440" y="2070735"/>
                </a:lnTo>
                <a:cubicBezTo>
                  <a:pt x="6441440" y="2299335"/>
                  <a:pt x="6256020" y="2484755"/>
                  <a:pt x="6027420" y="2484755"/>
                </a:cubicBezTo>
                <a:lnTo>
                  <a:pt x="414020" y="2484755"/>
                </a:lnTo>
                <a:cubicBezTo>
                  <a:pt x="185420" y="2484755"/>
                  <a:pt x="0" y="2299335"/>
                  <a:pt x="0" y="2070735"/>
                </a:cubicBezTo>
                <a:lnTo>
                  <a:pt x="0" y="414020"/>
                </a:lnTo>
                <a:cubicBezTo>
                  <a:pt x="0" y="185420"/>
                  <a:pt x="185420" y="0"/>
                  <a:pt x="414020" y="0"/>
                </a:cubicBezTo>
                <a:close/>
              </a:path>
            </a:pathLst>
          </a:custGeom>
          <a:solidFill>
            <a:srgbClr val="AD7967">
              <a:alpha val="1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414010" y="4112260"/>
            <a:ext cx="6441440" cy="2484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920423" y="3866356"/>
            <a:ext cx="708025" cy="708025"/>
          </a:xfrm>
          <a:prstGeom prst="ellipse">
            <a:avLst/>
          </a:prstGeom>
          <a:solidFill>
            <a:srgbClr val="AD7967">
              <a:alpha val="1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920423" y="3866356"/>
            <a:ext cx="708025" cy="708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10151" y="3947755"/>
            <a:ext cx="540000" cy="499507"/>
          </a:xfrm>
          <a:custGeom>
            <a:avLst/>
            <a:gdLst/>
            <a:ahLst/>
            <a:cxnLst/>
            <a:rect l="l" t="t" r="r" b="b"/>
            <a:pathLst>
              <a:path w="540000" h="499507">
                <a:moveTo>
                  <a:pt x="379241" y="426383"/>
                </a:moveTo>
                <a:cubicBezTo>
                  <a:pt x="368032" y="426383"/>
                  <a:pt x="359625" y="435323"/>
                  <a:pt x="359625" y="445938"/>
                </a:cubicBezTo>
                <a:cubicBezTo>
                  <a:pt x="359625" y="457112"/>
                  <a:pt x="368032" y="465492"/>
                  <a:pt x="379241" y="465492"/>
                </a:cubicBezTo>
                <a:cubicBezTo>
                  <a:pt x="389889" y="465492"/>
                  <a:pt x="398857" y="457112"/>
                  <a:pt x="398857" y="445938"/>
                </a:cubicBezTo>
                <a:cubicBezTo>
                  <a:pt x="398857" y="435323"/>
                  <a:pt x="389889" y="426383"/>
                  <a:pt x="379241" y="426383"/>
                </a:cubicBezTo>
                <a:close/>
                <a:moveTo>
                  <a:pt x="289613" y="416336"/>
                </a:moveTo>
                <a:cubicBezTo>
                  <a:pt x="278965" y="416336"/>
                  <a:pt x="269998" y="425275"/>
                  <a:pt x="269998" y="435890"/>
                </a:cubicBezTo>
                <a:cubicBezTo>
                  <a:pt x="269998" y="447064"/>
                  <a:pt x="278965" y="455445"/>
                  <a:pt x="289613" y="455445"/>
                </a:cubicBezTo>
                <a:cubicBezTo>
                  <a:pt x="300822" y="455445"/>
                  <a:pt x="309790" y="447064"/>
                  <a:pt x="309790" y="435890"/>
                </a:cubicBezTo>
                <a:cubicBezTo>
                  <a:pt x="309790" y="425275"/>
                  <a:pt x="300822" y="416336"/>
                  <a:pt x="289613" y="416336"/>
                </a:cubicBezTo>
                <a:close/>
                <a:moveTo>
                  <a:pt x="379241" y="411857"/>
                </a:moveTo>
                <a:cubicBezTo>
                  <a:pt x="398296" y="411857"/>
                  <a:pt x="413428" y="426942"/>
                  <a:pt x="413428" y="445938"/>
                </a:cubicBezTo>
                <a:cubicBezTo>
                  <a:pt x="413428" y="464934"/>
                  <a:pt x="398296" y="480577"/>
                  <a:pt x="379241" y="480577"/>
                </a:cubicBezTo>
                <a:cubicBezTo>
                  <a:pt x="360186" y="480577"/>
                  <a:pt x="344493" y="464934"/>
                  <a:pt x="344493" y="445938"/>
                </a:cubicBezTo>
                <a:cubicBezTo>
                  <a:pt x="344493" y="426942"/>
                  <a:pt x="360186" y="411857"/>
                  <a:pt x="379241" y="411857"/>
                </a:cubicBezTo>
                <a:close/>
                <a:moveTo>
                  <a:pt x="289613" y="401810"/>
                </a:moveTo>
                <a:cubicBezTo>
                  <a:pt x="309230" y="401810"/>
                  <a:pt x="324361" y="416895"/>
                  <a:pt x="324361" y="435890"/>
                </a:cubicBezTo>
                <a:cubicBezTo>
                  <a:pt x="324361" y="454886"/>
                  <a:pt x="309230" y="470530"/>
                  <a:pt x="289613" y="470530"/>
                </a:cubicBezTo>
                <a:cubicBezTo>
                  <a:pt x="270558" y="470530"/>
                  <a:pt x="255426" y="454886"/>
                  <a:pt x="255426" y="435890"/>
                </a:cubicBezTo>
                <a:cubicBezTo>
                  <a:pt x="255426" y="416895"/>
                  <a:pt x="270558" y="401810"/>
                  <a:pt x="289613" y="401810"/>
                </a:cubicBezTo>
                <a:close/>
                <a:moveTo>
                  <a:pt x="155148" y="333712"/>
                </a:moveTo>
                <a:lnTo>
                  <a:pt x="155148" y="484435"/>
                </a:lnTo>
                <a:lnTo>
                  <a:pt x="192675" y="484435"/>
                </a:lnTo>
                <a:cubicBezTo>
                  <a:pt x="198836" y="460431"/>
                  <a:pt x="202196" y="433635"/>
                  <a:pt x="202196" y="406282"/>
                </a:cubicBezTo>
                <a:cubicBezTo>
                  <a:pt x="202196" y="380045"/>
                  <a:pt x="199396" y="355483"/>
                  <a:pt x="193795" y="333712"/>
                </a:cubicBezTo>
                <a:close/>
                <a:moveTo>
                  <a:pt x="77294" y="333712"/>
                </a:moveTo>
                <a:lnTo>
                  <a:pt x="77294" y="484435"/>
                </a:lnTo>
                <a:lnTo>
                  <a:pt x="140025" y="484435"/>
                </a:lnTo>
                <a:lnTo>
                  <a:pt x="140025" y="333712"/>
                </a:lnTo>
                <a:close/>
                <a:moveTo>
                  <a:pt x="23524" y="333712"/>
                </a:moveTo>
                <a:cubicBezTo>
                  <a:pt x="17923" y="355483"/>
                  <a:pt x="15123" y="380045"/>
                  <a:pt x="15123" y="406282"/>
                </a:cubicBezTo>
                <a:cubicBezTo>
                  <a:pt x="15123" y="433635"/>
                  <a:pt x="18483" y="460431"/>
                  <a:pt x="25205" y="484435"/>
                </a:cubicBezTo>
                <a:lnTo>
                  <a:pt x="62171" y="484435"/>
                </a:lnTo>
                <a:lnTo>
                  <a:pt x="62171" y="333712"/>
                </a:lnTo>
                <a:close/>
                <a:moveTo>
                  <a:pt x="324901" y="318635"/>
                </a:moveTo>
                <a:cubicBezTo>
                  <a:pt x="314269" y="318635"/>
                  <a:pt x="305316" y="327560"/>
                  <a:pt x="305316" y="338158"/>
                </a:cubicBezTo>
                <a:cubicBezTo>
                  <a:pt x="305316" y="348757"/>
                  <a:pt x="314269" y="357682"/>
                  <a:pt x="324901" y="357682"/>
                </a:cubicBezTo>
                <a:cubicBezTo>
                  <a:pt x="335531" y="357682"/>
                  <a:pt x="344484" y="348757"/>
                  <a:pt x="344484" y="338158"/>
                </a:cubicBezTo>
                <a:cubicBezTo>
                  <a:pt x="344484" y="327560"/>
                  <a:pt x="335531" y="318635"/>
                  <a:pt x="324901" y="318635"/>
                </a:cubicBezTo>
                <a:close/>
                <a:moveTo>
                  <a:pt x="324901" y="303574"/>
                </a:moveTo>
                <a:cubicBezTo>
                  <a:pt x="343925" y="303574"/>
                  <a:pt x="359592" y="319193"/>
                  <a:pt x="359592" y="338158"/>
                </a:cubicBezTo>
                <a:cubicBezTo>
                  <a:pt x="359592" y="357123"/>
                  <a:pt x="343925" y="372743"/>
                  <a:pt x="324901" y="372743"/>
                </a:cubicBezTo>
                <a:cubicBezTo>
                  <a:pt x="305876" y="372743"/>
                  <a:pt x="290208" y="357123"/>
                  <a:pt x="290208" y="338158"/>
                </a:cubicBezTo>
                <a:cubicBezTo>
                  <a:pt x="290208" y="319193"/>
                  <a:pt x="305876" y="303574"/>
                  <a:pt x="324901" y="303574"/>
                </a:cubicBezTo>
                <a:close/>
                <a:moveTo>
                  <a:pt x="108659" y="230997"/>
                </a:moveTo>
                <a:cubicBezTo>
                  <a:pt x="73933" y="230997"/>
                  <a:pt x="43687" y="266165"/>
                  <a:pt x="27445" y="318639"/>
                </a:cubicBezTo>
                <a:lnTo>
                  <a:pt x="69452" y="318639"/>
                </a:lnTo>
                <a:lnTo>
                  <a:pt x="147867" y="318639"/>
                </a:lnTo>
                <a:lnTo>
                  <a:pt x="189874" y="318639"/>
                </a:lnTo>
                <a:cubicBezTo>
                  <a:pt x="173632" y="266165"/>
                  <a:pt x="143386" y="230997"/>
                  <a:pt x="108659" y="230997"/>
                </a:cubicBezTo>
                <a:close/>
                <a:moveTo>
                  <a:pt x="108659" y="215924"/>
                </a:moveTo>
                <a:cubicBezTo>
                  <a:pt x="169711" y="215924"/>
                  <a:pt x="217319" y="299659"/>
                  <a:pt x="217319" y="406282"/>
                </a:cubicBezTo>
                <a:cubicBezTo>
                  <a:pt x="217319" y="436985"/>
                  <a:pt x="213398" y="467129"/>
                  <a:pt x="204996" y="493924"/>
                </a:cubicBezTo>
                <a:cubicBezTo>
                  <a:pt x="204437" y="497274"/>
                  <a:pt x="201076" y="499507"/>
                  <a:pt x="198276" y="499507"/>
                </a:cubicBezTo>
                <a:lnTo>
                  <a:pt x="147867" y="499507"/>
                </a:lnTo>
                <a:lnTo>
                  <a:pt x="69452" y="499507"/>
                </a:lnTo>
                <a:lnTo>
                  <a:pt x="19604" y="499507"/>
                </a:lnTo>
                <a:cubicBezTo>
                  <a:pt x="16243" y="499507"/>
                  <a:pt x="12882" y="497274"/>
                  <a:pt x="12323" y="493924"/>
                </a:cubicBezTo>
                <a:cubicBezTo>
                  <a:pt x="4481" y="467129"/>
                  <a:pt x="0" y="436985"/>
                  <a:pt x="0" y="406282"/>
                </a:cubicBezTo>
                <a:cubicBezTo>
                  <a:pt x="0" y="299659"/>
                  <a:pt x="47608" y="215924"/>
                  <a:pt x="108659" y="215924"/>
                </a:cubicBezTo>
                <a:close/>
                <a:moveTo>
                  <a:pt x="290160" y="136062"/>
                </a:moveTo>
                <a:cubicBezTo>
                  <a:pt x="283437" y="148905"/>
                  <a:pt x="277836" y="161746"/>
                  <a:pt x="274474" y="174030"/>
                </a:cubicBezTo>
                <a:cubicBezTo>
                  <a:pt x="263831" y="209206"/>
                  <a:pt x="267753" y="238241"/>
                  <a:pt x="285118" y="254991"/>
                </a:cubicBezTo>
                <a:cubicBezTo>
                  <a:pt x="295762" y="265600"/>
                  <a:pt x="311446" y="271183"/>
                  <a:pt x="330492" y="271183"/>
                </a:cubicBezTo>
                <a:cubicBezTo>
                  <a:pt x="352900" y="271183"/>
                  <a:pt x="378668" y="263925"/>
                  <a:pt x="404437" y="250524"/>
                </a:cubicBezTo>
                <a:lnTo>
                  <a:pt x="347298" y="193014"/>
                </a:lnTo>
                <a:lnTo>
                  <a:pt x="319849" y="165655"/>
                </a:lnTo>
                <a:lnTo>
                  <a:pt x="319289" y="165655"/>
                </a:lnTo>
                <a:close/>
                <a:moveTo>
                  <a:pt x="497986" y="108703"/>
                </a:moveTo>
                <a:lnTo>
                  <a:pt x="390432" y="215348"/>
                </a:lnTo>
                <a:lnTo>
                  <a:pt x="417881" y="242707"/>
                </a:lnTo>
                <a:cubicBezTo>
                  <a:pt x="438047" y="230982"/>
                  <a:pt x="457653" y="215348"/>
                  <a:pt x="475579" y="197481"/>
                </a:cubicBezTo>
                <a:cubicBezTo>
                  <a:pt x="494625" y="177939"/>
                  <a:pt x="511431" y="156721"/>
                  <a:pt x="524314" y="134946"/>
                </a:cubicBezTo>
                <a:close/>
                <a:moveTo>
                  <a:pt x="442529" y="53427"/>
                </a:moveTo>
                <a:lnTo>
                  <a:pt x="335534" y="160630"/>
                </a:lnTo>
                <a:lnTo>
                  <a:pt x="357941" y="182964"/>
                </a:lnTo>
                <a:lnTo>
                  <a:pt x="379788" y="204740"/>
                </a:lnTo>
                <a:lnTo>
                  <a:pt x="487343" y="98095"/>
                </a:lnTo>
                <a:close/>
                <a:moveTo>
                  <a:pt x="405556" y="17134"/>
                </a:moveTo>
                <a:cubicBezTo>
                  <a:pt x="383710" y="29417"/>
                  <a:pt x="362423" y="46168"/>
                  <a:pt x="342817" y="65152"/>
                </a:cubicBezTo>
                <a:cubicBezTo>
                  <a:pt x="324891" y="83020"/>
                  <a:pt x="309766" y="102561"/>
                  <a:pt x="297442" y="122663"/>
                </a:cubicBezTo>
                <a:lnTo>
                  <a:pt x="324891" y="150022"/>
                </a:lnTo>
                <a:lnTo>
                  <a:pt x="431885" y="42818"/>
                </a:lnTo>
                <a:close/>
                <a:moveTo>
                  <a:pt x="403316" y="942"/>
                </a:moveTo>
                <a:cubicBezTo>
                  <a:pt x="406117" y="-733"/>
                  <a:pt x="410038" y="-175"/>
                  <a:pt x="412279" y="2617"/>
                </a:cubicBezTo>
                <a:lnTo>
                  <a:pt x="447570" y="37793"/>
                </a:lnTo>
                <a:lnTo>
                  <a:pt x="503028" y="93070"/>
                </a:lnTo>
                <a:lnTo>
                  <a:pt x="538879" y="128246"/>
                </a:lnTo>
                <a:cubicBezTo>
                  <a:pt x="541120" y="130479"/>
                  <a:pt x="541680" y="134387"/>
                  <a:pt x="540000" y="137179"/>
                </a:cubicBezTo>
                <a:cubicBezTo>
                  <a:pt x="526555" y="161746"/>
                  <a:pt x="508069" y="186314"/>
                  <a:pt x="486222" y="208090"/>
                </a:cubicBezTo>
                <a:cubicBezTo>
                  <a:pt x="465496" y="228748"/>
                  <a:pt x="442529" y="245499"/>
                  <a:pt x="419561" y="258900"/>
                </a:cubicBezTo>
                <a:cubicBezTo>
                  <a:pt x="388751" y="276767"/>
                  <a:pt x="357382" y="286259"/>
                  <a:pt x="330492" y="286259"/>
                </a:cubicBezTo>
                <a:cubicBezTo>
                  <a:pt x="306965" y="286259"/>
                  <a:pt x="287919" y="279000"/>
                  <a:pt x="274474" y="265600"/>
                </a:cubicBezTo>
                <a:cubicBezTo>
                  <a:pt x="253188" y="244940"/>
                  <a:pt x="248146" y="210882"/>
                  <a:pt x="259910" y="170122"/>
                </a:cubicBezTo>
                <a:cubicBezTo>
                  <a:pt x="271114" y="131037"/>
                  <a:pt x="296882" y="90277"/>
                  <a:pt x="332173" y="54544"/>
                </a:cubicBezTo>
                <a:cubicBezTo>
                  <a:pt x="354020" y="32768"/>
                  <a:pt x="378668" y="14342"/>
                  <a:pt x="403316" y="942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10151" y="3947755"/>
            <a:ext cx="540000" cy="4995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Habit &amp; Motivation Nudges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1495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Reminders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149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sends personalized reminders for meals, workouts, hydration, and weigh-ins, ensuring consistent habits and preventing setbacks.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8691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Celebrating Streaks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86910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celebrates streaks and milestones, providing positive reinforcement and motivation to sustain engagement over the long term.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41690" y="1436370"/>
            <a:ext cx="40640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Reframing Setbacks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442325" y="1773555"/>
            <a:ext cx="3423920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reframes setbacks as opportunities for learning, promoting a growth mindset and resilience in the face of challenges.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04125" y="447992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Science Integration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706110" y="4878705"/>
            <a:ext cx="596201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Noom, Habitica, and Coach.me use behavioral science and gamified challenges to sustain engagement and promote lasting habit 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Safety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BE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448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Medical Boundary Check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4035" y="149669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Limitations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4035" y="1895475"/>
            <a:ext cx="111658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cannot diagnose, prescribe supplements, or override physician advice for conditions like diabetes, pregnancy, or eating disorders, ensuring medical safety remains paramount.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64120" y="352107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Consultation Importance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64120" y="3919855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Consultation with healthcare professionals is mandatory for drastic deficits, medication interactions, or abnormal symptoms, ensuring safe and responsible weight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rgbClr val="F3F0E7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8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2675890"/>
            <a:ext cx="7463790" cy="4182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Bias &amp; Mental Health Guard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845" y="166370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Avoiding Algorithmic Ideals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845" y="206248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Warn against algorithmic body ideals and promote focus on sustainable habits over scale obsession, preventing disordered eating patterns.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4260" y="166370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Self-Compassion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74260" y="206248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self-compassion and customization of AI goals to personal values, cultural foods, and mental wellbeing, ensuring a balanced approach.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7845" y="456755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Wellbeing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7845" y="4966335"/>
            <a:ext cx="631380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Promote mental wellbeing by reframing setbacks and celebrating small victories, ensuring the weight loss journey is both healthy and enjoyable.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420000">
            <a:off x="1290320" y="59944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5" name="Text 3"/>
          <p:cNvSpPr/>
          <p:nvPr/>
        </p:nvSpPr>
        <p:spPr>
          <a:xfrm rot="420000">
            <a:off x="1290320" y="59944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420000">
            <a:off x="1290320" y="261493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7" name="Text 5"/>
          <p:cNvSpPr/>
          <p:nvPr/>
        </p:nvSpPr>
        <p:spPr>
          <a:xfrm rot="420000">
            <a:off x="1290320" y="261493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420000">
            <a:off x="1290320" y="463042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9" name="Text 7"/>
          <p:cNvSpPr/>
          <p:nvPr/>
        </p:nvSpPr>
        <p:spPr>
          <a:xfrm rot="420000">
            <a:off x="1290320" y="463042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420000">
            <a:off x="6353810" y="188976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1" name="Text 9"/>
          <p:cNvSpPr/>
          <p:nvPr/>
        </p:nvSpPr>
        <p:spPr>
          <a:xfrm rot="420000">
            <a:off x="6353810" y="188976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420000">
            <a:off x="6353810" y="3905250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3" name="Text 11"/>
          <p:cNvSpPr/>
          <p:nvPr/>
        </p:nvSpPr>
        <p:spPr>
          <a:xfrm rot="420000">
            <a:off x="6353810" y="3905250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20:02:29-d2nf7l98bjvh7rlj06vg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7" b="7"/>
          <a:stretch/>
        </p:blipFill>
        <p:spPr>
          <a:xfrm rot="660000" flipH="1">
            <a:off x="6864985" y="3635375"/>
            <a:ext cx="5893435" cy="330263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421120" y="643890"/>
            <a:ext cx="490156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65250" y="101727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26185" y="169735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Your Goal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65250" y="303276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26185" y="371284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Nutrition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65250" y="504825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26185" y="572833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Training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28740" y="230759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89675" y="298767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&amp; Motivation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428740" y="4323080"/>
            <a:ext cx="189484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89675" y="5003165"/>
            <a:ext cx="4444365" cy="52197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Safety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EEE6D9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0-d2nf7lh8bjvh7rlj071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70" y="185039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Lab One: Build Daily Menu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30060" y="235140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Menu Creation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30060" y="2750185"/>
            <a:ext cx="492188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ChatGPT or MyFitnessPal to generate breakfast, lunch, dinner, and snacks hitting macro goals. Export a grocery list and compare AI totals to manual estimation, ensuring rapid precision and personal taste alignment.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D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6595" y="2381250"/>
            <a:ext cx="5102225" cy="2997200"/>
          </a:xfrm>
          <a:prstGeom prst="roundRect">
            <a:avLst>
              <a:gd name="adj" fmla="val 4315"/>
            </a:avLst>
          </a:prstGeom>
          <a:solidFill>
            <a:srgbClr val="C4AC83">
              <a:alpha val="902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6595" y="2381250"/>
            <a:ext cx="5102225" cy="2997200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2-d2nf7m18bjvh7rlj0770.png"/>
          <p:cNvPicPr>
            <a:picLocks noChangeAspect="1"/>
          </p:cNvPicPr>
          <p:nvPr/>
        </p:nvPicPr>
        <p:blipFill>
          <a:blip r:embed="rId3"/>
          <a:srcRect t="4" b="4"/>
          <a:stretch/>
        </p:blipFill>
        <p:spPr>
          <a:xfrm>
            <a:off x="5099685" y="0"/>
            <a:ext cx="7211695" cy="404177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-314960" y="-18605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Lab Two: Design Home Workout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60045" y="214376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Home Workout Design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61720" y="3019425"/>
            <a:ext cx="419862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equipment and time limits into Fitbit or ChatGPT to receive a four-week progressive plan. Review exercise selections for safety and enjoyment, ensuring personalized programming.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23000" y="429895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Approval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23000" y="4697730"/>
            <a:ext cx="548957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human approval of AI-generated workout plans, applying common-sense judgment to prevent injuries and ensure enjoyment.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EE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7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1561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Lab Three: Analyze Progress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5675" y="14135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5675" y="181229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trends in Apple Health or Fitbit using mock weight and food logs. Identify a plateau and generate AI suggestions for calorie or activity adjustments, ensuring data-driven decision-making.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72785" y="14135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72785" y="1812290"/>
            <a:ext cx="610489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insights to make informed adjustments to diet or exercise routines, accelerating breakthroughs while preserving metabolic health.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5675" y="403479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5675" y="443357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plans based on both data and personal feelings, ensuring continuous improvement and alignment with individual goals and values.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&amp; Roadmap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110" y="2050415"/>
            <a:ext cx="8829675" cy="494855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2:31-d2nf7lp8bjvh7rlj074g.jpeg"/>
          <p:cNvPicPr>
            <a:picLocks noChangeAspect="1"/>
          </p:cNvPicPr>
          <p:nvPr/>
        </p:nvPicPr>
        <p:blipFill>
          <a:blip r:embed="rId3"/>
          <a:srcRect l="6" r="26130"/>
          <a:stretch/>
        </p:blipFill>
        <p:spPr>
          <a:xfrm>
            <a:off x="-499110" y="2050415"/>
            <a:ext cx="6522720" cy="494855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080260" y="1242695"/>
            <a:ext cx="9847580" cy="1557655"/>
          </a:xfrm>
          <a:prstGeom prst="roundRect">
            <a:avLst>
              <a:gd name="adj" fmla="val 16667"/>
            </a:avLst>
          </a:prstGeom>
          <a:solidFill>
            <a:srgbClr val="D8AF8A">
              <a:alpha val="18824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2080260" y="1242695"/>
            <a:ext cx="9847580" cy="1557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2" descr="https://kimi-img.moonshot.cn/pub/slides/slides_tmpl/image/25-08-27-20:02:31-d2nf7lp8bjvh7rlj075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439660" y="-1231265"/>
            <a:ext cx="4848225" cy="6858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&amp; Next Steps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635875" y="112903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2258060" y="1736090"/>
            <a:ext cx="944181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meal math, workout design, trend spotting, and habit nudges but demands human oversight for taste, safety, and psychological wellbeing.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35875" y="312102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Steps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027035" y="3519805"/>
            <a:ext cx="367284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one SMART goal, apply demonstrated tools this week, and iterate plans based on data and personal feelings for continuous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F2ED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7-d2nf7kp8bjvh7rlj06u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050290"/>
            <a:ext cx="9533890" cy="5342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&amp; Tool Links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01360" y="408241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801360" y="4481195"/>
            <a:ext cx="593661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a one-page cheat sheet listing AI strengths, recommended apps, quick prompt examples, and links to nutrition databases and medical disclaimers for continuous support.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3-d2nf7m98bjvh7rlj0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3060065"/>
            <a:ext cx="4645025" cy="5670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59815" y="361950"/>
            <a:ext cx="10026015" cy="5439410"/>
          </a:xfrm>
          <a:prstGeom prst="ellipse">
            <a:avLst/>
          </a:prstGeom>
          <a:solidFill>
            <a:srgbClr val="FFFFFF">
              <a:alpha val="0"/>
            </a:srgbClr>
          </a:solidFill>
          <a:ln w="53975">
            <a:solidFill>
              <a:srgbClr val="F87C9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9815" y="361950"/>
            <a:ext cx="10026015" cy="543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8" name="Text 5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35-d2nf7mp8bjvh7rlj07eg.png"/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1905" y="1789430"/>
            <a:ext cx="8321675" cy="4664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8265" y="5183505"/>
            <a:ext cx="269176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81165" y="5647690"/>
            <a:ext cx="361886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158105" y="2083435"/>
            <a:ext cx="4778375" cy="9766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6-d2nf7kh8bjvh7rlj06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04775" y="-216535"/>
            <a:ext cx="5711190" cy="32004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58900" y="337121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>
            <a:off x="1358900" y="337121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783705" y="337121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8" name="Text 5"/>
          <p:cNvSpPr/>
          <p:nvPr/>
        </p:nvSpPr>
        <p:spPr>
          <a:xfrm>
            <a:off x="6783705" y="337121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20:02:26-d2nf7kh8bjvh7rlj06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60" y="394970"/>
            <a:ext cx="1987550" cy="49403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0151745" y="121221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1" name="Text 7"/>
          <p:cNvSpPr/>
          <p:nvPr/>
        </p:nvSpPr>
        <p:spPr>
          <a:xfrm>
            <a:off x="10151745" y="121221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21120" y="643890"/>
            <a:ext cx="490156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487805" y="379222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663065" y="425894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912610" y="379222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087870" y="425894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&amp; 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Your Goal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2-d2nf7m18bjvh7rlj076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2885"/>
            <a:ext cx="9006840" cy="5047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Why AI Supercharges Slimming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055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Removes Guesswork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0550" y="1887220"/>
            <a:ext cx="598868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eliminates the guesswork in weight loss by providing precise meal plans and workout routines tailored to individual goals and preferences, ensuring every effort is optimized for success.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90690" y="148844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Efficiency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90690" y="188722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AI, dieters can reclaim hours spent on manual planning and tracking. AI handles calorie math, macro counting, and progress logging, allowing more time for healthy cooking and exercise.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90690" y="391922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Control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90690" y="4318000"/>
            <a:ext cx="472630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AI’s assistance, individuals retain control over personal taste, medical safety, and lifestyle choices, ensuring the weight loss journey aligns with their unique needs and values.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F5F0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81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Tasks AI Handles Best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3980" y="14135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High-Friction Tasks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73980" y="181229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handling high-friction tasks such as meal logging, macro counting, recipe calorie estimation, workout periodization, step tracking, trend analytics, and habit nudges, delivering speed and consistency.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3455" y="40170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Human-Only Zones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3455" y="4415790"/>
            <a:ext cx="4064000" cy="1938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like medical decisions, flavor adjustments, motivation roots, and ethical food choices remain in human hands, ensuring AI enhances rather than replaces critical personal judgment.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29-d2nf7l98bjvh7rlj06v0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Nutrition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20:02:26-d2nf7kh8bjvh7rlj06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2:26-d2nf7kh8bjvh7rlj06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rgbClr val="F0E5E1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0045" y="1536700"/>
            <a:ext cx="5366385" cy="2295525"/>
          </a:xfrm>
          <a:prstGeom prst="roundRect">
            <a:avLst>
              <a:gd name="adj" fmla="val 16667"/>
            </a:avLst>
          </a:prstGeom>
          <a:solidFill>
            <a:srgbClr val="AD7967">
              <a:alpha val="7843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60045" y="1536700"/>
            <a:ext cx="5366385" cy="2295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2:33-d2nf7m98bjvh7rlj07c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635"/>
            <a:ext cx="6327775" cy="354584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2:34-d2nf7mh8bjvh7rlj07d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0" y="-744855"/>
            <a:ext cx="4848225" cy="6858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Auto Meal &amp; Calorie Planner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2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0385" y="1626235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Meal Plans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40385" y="2069465"/>
            <a:ext cx="5006975" cy="1630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builds daily menus matched to calorie targets, macro ratios, and dietary restrictions, ensuring every meal supports weight loss goals while accommodating personal preferences.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36575" y="416750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Grocery Lists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36575" y="4566285"/>
            <a:ext cx="334200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grocery lists scaled to household size, saving time and reducing waste by ensuring only necessary items are purchased.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441190" y="416750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Recipe Calorie Estimation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4441190" y="4566285"/>
            <a:ext cx="334200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estimates the calorie content of recipes in real time, providing accurate tracking without manual calculations, making it easier to stay within daily calorie budgets.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8347075" y="4167505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and Platforms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345805" y="4566285"/>
            <a:ext cx="3342005" cy="1706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MyFitnessPal, Lose It!, Cronometer, and ChatGPT turn weight goals into actionable meal plans and grocery lists, simplifying the planning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2:31-d2nf7lp8bjvh7rlj072g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3319145" y="1245235"/>
            <a:ext cx="9468485" cy="53066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Dynamic Portion &amp; Swap Engine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81685" y="1985010"/>
            <a:ext cx="4064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Recipe Adjustments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1685" y="2383790"/>
            <a:ext cx="613854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recipe quantities for desired calorie deficits and suggests low-calorie ingredient swaps, recalculating nutrition in real time to ensure meals are both satisfying and aligned with weight loss goals.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Widescreen</PresentationFormat>
  <Paragraphs>145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Weight Loss Coach</dc:title>
  <dc:subject>AI Weight Loss Coach</dc:subject>
  <dc:creator>Kimi</dc:creator>
  <cp:lastModifiedBy>Sean</cp:lastModifiedBy>
  <cp:revision>2</cp:revision>
  <dcterms:created xsi:type="dcterms:W3CDTF">2025-12-04T00:15:03Z</dcterms:created>
  <dcterms:modified xsi:type="dcterms:W3CDTF">2025-12-04T00:20:01Z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Weight Loss Coach","ContentProducer":"001191110108MACG2KBH8F10000","ProduceID":"d4od0tb3kdlnqe654sqg","ReservedCode1":"","ContentPropagator":"001191110108MACG2KBH8F20000","PropagateID":"d4od0tb3kdlnqe654sqg","ReservedCode2":""}</vt:lpwstr>
  </property>
</Properties>
</file>